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AFD"/>
    <a:srgbClr val="FFEEE1"/>
    <a:srgbClr val="DFF5EF"/>
    <a:srgbClr val="EDFB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7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559A5-79A2-4442-B0CF-D7635F11A833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04C82-D33E-4DA9-9EE1-A9C23A420E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66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tecadigital.editorialbrujas.com.ar/library/filter?author=Bologna%20Eduard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9752" y="5445224"/>
            <a:ext cx="5637010" cy="882119"/>
          </a:xfrm>
        </p:spPr>
        <p:txBody>
          <a:bodyPr/>
          <a:lstStyle/>
          <a:p>
            <a:pPr algn="r"/>
            <a:r>
              <a:rPr lang="es-ES" b="1" dirty="0" smtClean="0"/>
              <a:t>PRESENTACIÓN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es-ES" dirty="0" smtClean="0"/>
              <a:t>ESTADÍSTICA </a:t>
            </a:r>
            <a:br>
              <a:rPr lang="es-ES" dirty="0" smtClean="0"/>
            </a:br>
            <a:r>
              <a:rPr lang="es-ES" dirty="0" smtClean="0"/>
              <a:t>CÁTEDRA 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7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5373216"/>
            <a:ext cx="6512511" cy="864096"/>
          </a:xfrm>
        </p:spPr>
        <p:txBody>
          <a:bodyPr/>
          <a:lstStyle/>
          <a:p>
            <a:pPr marL="45720" lvl="0" indent="0">
              <a:spcBef>
                <a:spcPct val="20000"/>
              </a:spcBef>
              <a:spcAft>
                <a:spcPts val="300"/>
              </a:spcAft>
              <a:buNone/>
            </a:pPr>
            <a:r>
              <a:rPr lang="es-ES" sz="22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PROPUESTA EDUCATIVA de la CÁTEDRA I DE ESTADÍSTICA</a:t>
            </a:r>
            <a:r>
              <a:rPr lang="es-ES" sz="22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es-ES" sz="22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15616" y="980728"/>
            <a:ext cx="7056784" cy="396044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es-ES" sz="2600" dirty="0" smtClean="0">
                <a:latin typeface="Harlow Solid Italic" panose="04030604020F02020D02" pitchFamily="82" charset="0"/>
              </a:rPr>
              <a:t>La Cátedra adopta un enfoque holístico por el cual se propone orientar al estudiante hacia un saber integrado.</a:t>
            </a:r>
          </a:p>
          <a:p>
            <a:pPr marL="45720" indent="0" algn="just">
              <a:buNone/>
            </a:pPr>
            <a:r>
              <a:rPr lang="es-ES" sz="2600" dirty="0" smtClean="0">
                <a:latin typeface="Harlow Solid Italic" panose="04030604020F02020D02" pitchFamily="82" charset="0"/>
              </a:rPr>
              <a:t>Según este enfoque, se busca que el estudiante construya un conocimiento no fragmentado sino con una visión de totalidad, donde la práctica vaya unida a la conceptualización y donde cada tema sea comprendido en relación con los demás.</a:t>
            </a:r>
          </a:p>
          <a:p>
            <a:pPr marL="45720" indent="0" algn="just">
              <a:buNone/>
            </a:pPr>
            <a:r>
              <a:rPr lang="es-ES" sz="2600" dirty="0" smtClean="0">
                <a:latin typeface="Harlow Solid Italic" panose="04030604020F02020D02" pitchFamily="82" charset="0"/>
              </a:rPr>
              <a:t>El propio estudiante es el protagonista en su proceso de aprendizaje, acompañado por el docente que lo valora como persona en sí y en armonía con su grupo.</a:t>
            </a:r>
          </a:p>
          <a:p>
            <a:pPr marL="45720" indent="0">
              <a:buNone/>
            </a:pPr>
            <a:endParaRPr lang="es-ES" dirty="0" smtClean="0"/>
          </a:p>
          <a:p>
            <a:pPr marL="4572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637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95380" y="5517232"/>
            <a:ext cx="3805808" cy="79208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MATERIALES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722821" y="2852935"/>
            <a:ext cx="4129716" cy="2588807"/>
          </a:xfrm>
        </p:spPr>
        <p:txBody>
          <a:bodyPr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+mj-lt"/>
              </a:rPr>
              <a:t>Fichas </a:t>
            </a:r>
            <a:r>
              <a:rPr lang="es-ES" sz="1800" dirty="0" smtClean="0">
                <a:latin typeface="+mj-lt"/>
              </a:rPr>
              <a:t>de la Cátedra 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+mj-lt"/>
              </a:rPr>
              <a:t>Guía de Trabajos Prácticos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+mj-lt"/>
              </a:rPr>
              <a:t>Cronograma de clases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+mj-lt"/>
              </a:rPr>
              <a:t>Cronograma de lecturas y videos</a:t>
            </a:r>
            <a:endParaRPr lang="es-ES" sz="1800" dirty="0" smtClean="0">
              <a:latin typeface="+mj-lt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1800" dirty="0" smtClean="0">
                <a:latin typeface="+mj-lt"/>
              </a:rPr>
              <a:t>Clases teóricas</a:t>
            </a:r>
            <a:endParaRPr lang="es-ES" sz="1800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830706" y="2394070"/>
            <a:ext cx="331236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s-ES" dirty="0" smtClean="0"/>
              <a:t>CAMPUS	   CEP	PSICOCOPY</a:t>
            </a:r>
          </a:p>
          <a:p>
            <a:pPr algn="just">
              <a:spcAft>
                <a:spcPts val="1800"/>
              </a:spcAft>
            </a:pPr>
            <a:r>
              <a:rPr lang="es-ES" dirty="0" smtClean="0"/>
              <a:t>   “	     “             “	       </a:t>
            </a:r>
          </a:p>
          <a:p>
            <a:pPr algn="just">
              <a:spcAft>
                <a:spcPts val="1800"/>
              </a:spcAft>
            </a:pPr>
            <a:r>
              <a:rPr lang="es-ES" dirty="0" smtClean="0"/>
              <a:t>   “              “             “             </a:t>
            </a:r>
          </a:p>
          <a:p>
            <a:pPr algn="just">
              <a:spcAft>
                <a:spcPts val="1800"/>
              </a:spcAft>
            </a:pPr>
            <a:r>
              <a:rPr lang="es-ES" dirty="0" smtClean="0"/>
              <a:t>   “	     “</a:t>
            </a:r>
          </a:p>
          <a:p>
            <a:pPr algn="just">
              <a:spcAft>
                <a:spcPts val="1800"/>
              </a:spcAft>
            </a:pPr>
            <a:r>
              <a:rPr lang="es-ES" dirty="0" smtClean="0"/>
              <a:t>   “              </a:t>
            </a:r>
            <a:r>
              <a:rPr lang="es-ES" dirty="0" smtClean="0"/>
              <a:t>“</a:t>
            </a:r>
          </a:p>
          <a:p>
            <a:pPr algn="just">
              <a:spcAft>
                <a:spcPts val="1800"/>
              </a:spcAft>
            </a:pPr>
            <a:r>
              <a:rPr lang="es-ES" dirty="0">
                <a:solidFill>
                  <a:prstClr val="black"/>
                </a:solidFill>
              </a:rPr>
              <a:t> </a:t>
            </a:r>
            <a:r>
              <a:rPr lang="es-ES" dirty="0" smtClean="0">
                <a:solidFill>
                  <a:prstClr val="black"/>
                </a:solidFill>
              </a:rPr>
              <a:t>  </a:t>
            </a:r>
            <a:r>
              <a:rPr lang="es-ES" smtClean="0">
                <a:solidFill>
                  <a:prstClr val="black"/>
                </a:solidFill>
              </a:rPr>
              <a:t>“             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84135" y="188640"/>
            <a:ext cx="8241501" cy="2340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>
              <a:lnSpc>
                <a:spcPct val="17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LIBRO DE TEXTO</a:t>
            </a:r>
          </a:p>
          <a:p>
            <a:pPr marL="45720" lvl="0"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DejaVu Sans"/>
                <a:ea typeface="DejaVu Sans"/>
                <a:cs typeface="DejaVu Sans"/>
              </a:rPr>
              <a:t>Eduardo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  <a:latin typeface="DejaVu Sans"/>
                <a:ea typeface="DejaVu Sans"/>
                <a:cs typeface="DejaVu Sans"/>
              </a:rPr>
              <a:t>Bologna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DejaVu Sans"/>
                <a:ea typeface="DejaVu Sans"/>
                <a:cs typeface="DejaVu Sans"/>
              </a:rPr>
              <a:t>. </a:t>
            </a:r>
            <a:r>
              <a:rPr lang="es-ES" i="1" dirty="0">
                <a:solidFill>
                  <a:prstClr val="black">
                    <a:lumMod val="75000"/>
                    <a:lumOff val="25000"/>
                  </a:prstClr>
                </a:solidFill>
                <a:latin typeface="DejaVu Sans"/>
                <a:ea typeface="DejaVu Sans"/>
                <a:cs typeface="DejaVu Sans"/>
              </a:rPr>
              <a:t>Métodos Estadísticos de Investigación.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DejaVu Sans"/>
                <a:ea typeface="DejaVu Sans"/>
                <a:cs typeface="DejaVu Sans"/>
              </a:rPr>
              <a:t> 2018. Editorial Brujas. </a:t>
            </a:r>
          </a:p>
          <a:p>
            <a:r>
              <a:rPr lang="es-ES" dirty="0" smtClean="0"/>
              <a:t>Papel: Librería de la Facultad </a:t>
            </a:r>
          </a:p>
          <a:p>
            <a:r>
              <a:rPr lang="es-ES" dirty="0" smtClean="0"/>
              <a:t>Digital: </a:t>
            </a:r>
            <a:r>
              <a:rPr lang="es-ES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s-ES" dirty="0">
                <a:solidFill>
                  <a:srgbClr val="FF0000"/>
                </a:solidFill>
                <a:hlinkClick r:id="rId2"/>
              </a:rPr>
              <a:t>://bibliotecadigital.editorialbrujas.com.ar/library/filter?author=Bologna%20Eduardo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Elipse"/>
          <p:cNvSpPr/>
          <p:nvPr/>
        </p:nvSpPr>
        <p:spPr>
          <a:xfrm>
            <a:off x="3866985" y="5414320"/>
            <a:ext cx="1422115" cy="272333"/>
          </a:xfrm>
          <a:prstGeom prst="ellipse">
            <a:avLst/>
          </a:prstGeom>
          <a:solidFill>
            <a:srgbClr val="FFFF99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Individuos</a:t>
            </a: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6 Conector recto de flecha"/>
          <p:cNvCxnSpPr>
            <a:endCxn id="10" idx="6"/>
          </p:cNvCxnSpPr>
          <p:nvPr/>
        </p:nvCxnSpPr>
        <p:spPr>
          <a:xfrm flipH="1">
            <a:off x="5070215" y="4285588"/>
            <a:ext cx="1496814" cy="0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" name="7 Elipse"/>
          <p:cNvSpPr/>
          <p:nvPr/>
        </p:nvSpPr>
        <p:spPr>
          <a:xfrm>
            <a:off x="3696780" y="138614"/>
            <a:ext cx="1832925" cy="447938"/>
          </a:xfrm>
          <a:prstGeom prst="ellipse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Variabilidad</a:t>
            </a:r>
          </a:p>
        </p:txBody>
      </p:sp>
      <p:sp>
        <p:nvSpPr>
          <p:cNvPr id="9" name="8 Elipse"/>
          <p:cNvSpPr/>
          <p:nvPr/>
        </p:nvSpPr>
        <p:spPr>
          <a:xfrm>
            <a:off x="5019506" y="4892099"/>
            <a:ext cx="1411713" cy="360040"/>
          </a:xfrm>
          <a:prstGeom prst="ellipse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Población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4122596" y="4069564"/>
            <a:ext cx="947619" cy="432048"/>
          </a:xfrm>
          <a:prstGeom prst="ellipse">
            <a:avLst/>
          </a:prstGeom>
          <a:solidFill>
            <a:srgbClr val="FFFF99">
              <a:alpha val="99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Datos</a:t>
            </a:r>
          </a:p>
        </p:txBody>
      </p:sp>
      <p:sp>
        <p:nvSpPr>
          <p:cNvPr id="11" name="10 Elipse"/>
          <p:cNvSpPr/>
          <p:nvPr/>
        </p:nvSpPr>
        <p:spPr>
          <a:xfrm>
            <a:off x="594505" y="3884916"/>
            <a:ext cx="1828681" cy="459835"/>
          </a:xfrm>
          <a:prstGeom prst="ellipse">
            <a:avLst/>
          </a:prstGeom>
          <a:pattFill prst="horzBrick">
            <a:fgClr>
              <a:srgbClr val="C0504D">
                <a:lumMod val="40000"/>
                <a:lumOff val="60000"/>
              </a:srgbClr>
            </a:fgClr>
            <a:bgClr>
              <a:srgbClr val="8064A2">
                <a:lumMod val="20000"/>
                <a:lumOff val="80000"/>
              </a:srgbClr>
            </a:bgClr>
          </a:patt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DESCRIPTIVA</a:t>
            </a:r>
          </a:p>
        </p:txBody>
      </p:sp>
      <p:sp>
        <p:nvSpPr>
          <p:cNvPr id="12" name="11 Elipse"/>
          <p:cNvSpPr/>
          <p:nvPr/>
        </p:nvSpPr>
        <p:spPr>
          <a:xfrm>
            <a:off x="3020285" y="1285589"/>
            <a:ext cx="1224207" cy="312664"/>
          </a:xfrm>
          <a:prstGeom prst="ellipse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Variable</a:t>
            </a:r>
          </a:p>
        </p:txBody>
      </p:sp>
      <p:sp>
        <p:nvSpPr>
          <p:cNvPr id="13" name="12 Elipse"/>
          <p:cNvSpPr/>
          <p:nvPr/>
        </p:nvSpPr>
        <p:spPr>
          <a:xfrm>
            <a:off x="72683" y="666891"/>
            <a:ext cx="1729143" cy="385846"/>
          </a:xfrm>
          <a:prstGeom prst="ellipse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Constructo </a:t>
            </a:r>
          </a:p>
        </p:txBody>
      </p:sp>
      <p:sp>
        <p:nvSpPr>
          <p:cNvPr id="14" name="13 Elipse"/>
          <p:cNvSpPr/>
          <p:nvPr/>
        </p:nvSpPr>
        <p:spPr>
          <a:xfrm>
            <a:off x="12996" y="3071480"/>
            <a:ext cx="1360660" cy="295546"/>
          </a:xfrm>
          <a:prstGeom prst="ellipse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Medición</a:t>
            </a:r>
          </a:p>
        </p:txBody>
      </p:sp>
      <p:sp>
        <p:nvSpPr>
          <p:cNvPr id="15" name="14 Elipse"/>
          <p:cNvSpPr/>
          <p:nvPr/>
        </p:nvSpPr>
        <p:spPr>
          <a:xfrm>
            <a:off x="3101150" y="3024477"/>
            <a:ext cx="1245968" cy="282257"/>
          </a:xfrm>
          <a:prstGeom prst="ellipse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Gráficos</a:t>
            </a:r>
          </a:p>
        </p:txBody>
      </p:sp>
      <p:sp>
        <p:nvSpPr>
          <p:cNvPr id="16" name="15 Elipse"/>
          <p:cNvSpPr/>
          <p:nvPr/>
        </p:nvSpPr>
        <p:spPr>
          <a:xfrm>
            <a:off x="4908211" y="1678554"/>
            <a:ext cx="2411149" cy="429438"/>
          </a:xfrm>
          <a:prstGeom prst="ellips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Distribuciones de Probabilidades</a:t>
            </a:r>
          </a:p>
        </p:txBody>
      </p:sp>
      <p:sp>
        <p:nvSpPr>
          <p:cNvPr id="17" name="16 Elipse"/>
          <p:cNvSpPr/>
          <p:nvPr/>
        </p:nvSpPr>
        <p:spPr>
          <a:xfrm>
            <a:off x="6784695" y="2541629"/>
            <a:ext cx="2023084" cy="623976"/>
          </a:xfrm>
          <a:prstGeom prst="ellipse">
            <a:avLst/>
          </a:prstGeom>
          <a:pattFill prst="solidDmnd">
            <a:fgClr>
              <a:srgbClr val="66FFCC"/>
            </a:fgClr>
            <a:bgClr>
              <a:sysClr val="window" lastClr="FFFFFF"/>
            </a:bgClr>
          </a:patt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Estimación por </a:t>
            </a:r>
          </a:p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Intervalos de Confianza</a:t>
            </a:r>
          </a:p>
        </p:txBody>
      </p:sp>
      <p:sp>
        <p:nvSpPr>
          <p:cNvPr id="18" name="17 Elipse"/>
          <p:cNvSpPr/>
          <p:nvPr/>
        </p:nvSpPr>
        <p:spPr>
          <a:xfrm>
            <a:off x="399525" y="1755576"/>
            <a:ext cx="1572537" cy="380092"/>
          </a:xfrm>
          <a:prstGeom prst="ellipse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Variable observable</a:t>
            </a:r>
          </a:p>
        </p:txBody>
      </p:sp>
      <p:sp>
        <p:nvSpPr>
          <p:cNvPr id="19" name="18 CuadroTexto"/>
          <p:cNvSpPr txBox="1"/>
          <p:nvPr/>
        </p:nvSpPr>
        <p:spPr>
          <a:xfrm rot="10800000">
            <a:off x="4533554" y="614284"/>
            <a:ext cx="369332" cy="192734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tiene sentido por que existe</a:t>
            </a:r>
          </a:p>
        </p:txBody>
      </p:sp>
      <p:sp>
        <p:nvSpPr>
          <p:cNvPr id="20" name="19 Elipse"/>
          <p:cNvSpPr/>
          <p:nvPr/>
        </p:nvSpPr>
        <p:spPr>
          <a:xfrm>
            <a:off x="6508599" y="3963332"/>
            <a:ext cx="1885298" cy="459835"/>
          </a:xfrm>
          <a:prstGeom prst="ellipse">
            <a:avLst/>
          </a:prstGeom>
          <a:solidFill>
            <a:srgbClr val="66FFCC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INFERENCIAL</a:t>
            </a:r>
          </a:p>
        </p:txBody>
      </p:sp>
      <p:sp>
        <p:nvSpPr>
          <p:cNvPr id="21" name="20 CuadroTexto"/>
          <p:cNvSpPr txBox="1"/>
          <p:nvPr/>
        </p:nvSpPr>
        <p:spPr>
          <a:xfrm rot="16200000">
            <a:off x="3109363" y="3284368"/>
            <a:ext cx="369332" cy="178056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organiza, resume, analiza</a:t>
            </a:r>
          </a:p>
        </p:txBody>
      </p:sp>
      <p:sp>
        <p:nvSpPr>
          <p:cNvPr id="22" name="21 Elipse"/>
          <p:cNvSpPr/>
          <p:nvPr/>
        </p:nvSpPr>
        <p:spPr>
          <a:xfrm>
            <a:off x="2685658" y="4893317"/>
            <a:ext cx="1441080" cy="360040"/>
          </a:xfrm>
          <a:prstGeom prst="ellipse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Muestra</a:t>
            </a:r>
          </a:p>
        </p:txBody>
      </p:sp>
      <p:cxnSp>
        <p:nvCxnSpPr>
          <p:cNvPr id="23" name="22 Conector recto de flecha"/>
          <p:cNvCxnSpPr>
            <a:stCxn id="10" idx="4"/>
            <a:endCxn id="22" idx="0"/>
          </p:cNvCxnSpPr>
          <p:nvPr/>
        </p:nvCxnSpPr>
        <p:spPr>
          <a:xfrm flipH="1">
            <a:off x="3406198" y="4501612"/>
            <a:ext cx="1190208" cy="391705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4" name="23 Conector recto de flecha"/>
          <p:cNvCxnSpPr>
            <a:stCxn id="20" idx="0"/>
            <a:endCxn id="17" idx="4"/>
          </p:cNvCxnSpPr>
          <p:nvPr/>
        </p:nvCxnSpPr>
        <p:spPr>
          <a:xfrm flipV="1">
            <a:off x="7451248" y="3165605"/>
            <a:ext cx="344989" cy="797727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5" name="24 Conector recto de flecha"/>
          <p:cNvCxnSpPr>
            <a:stCxn id="20" idx="4"/>
            <a:endCxn id="26" idx="0"/>
          </p:cNvCxnSpPr>
          <p:nvPr/>
        </p:nvCxnSpPr>
        <p:spPr>
          <a:xfrm>
            <a:off x="7451248" y="4423167"/>
            <a:ext cx="223596" cy="892016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26" name="25 Elipse"/>
          <p:cNvSpPr/>
          <p:nvPr/>
        </p:nvSpPr>
        <p:spPr>
          <a:xfrm>
            <a:off x="6280109" y="5315183"/>
            <a:ext cx="2789470" cy="435696"/>
          </a:xfrm>
          <a:prstGeom prst="ellipse">
            <a:avLst/>
          </a:prstGeom>
          <a:solidFill>
            <a:srgbClr val="66FFCC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Toma de decisiones: Pruebas de Hipótesis</a:t>
            </a:r>
          </a:p>
        </p:txBody>
      </p:sp>
      <p:sp>
        <p:nvSpPr>
          <p:cNvPr id="27" name="26 CuadroTexto"/>
          <p:cNvSpPr txBox="1"/>
          <p:nvPr/>
        </p:nvSpPr>
        <p:spPr>
          <a:xfrm rot="9175810">
            <a:off x="6310074" y="2171672"/>
            <a:ext cx="553998" cy="160964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 controlar el error en el proceso</a:t>
            </a:r>
          </a:p>
        </p:txBody>
      </p:sp>
      <p:sp>
        <p:nvSpPr>
          <p:cNvPr id="28" name="27 CuadroTexto"/>
          <p:cNvSpPr txBox="1"/>
          <p:nvPr/>
        </p:nvSpPr>
        <p:spPr>
          <a:xfrm rot="3354698">
            <a:off x="3895595" y="89943"/>
            <a:ext cx="553998" cy="159363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  el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concepto de</a:t>
            </a:r>
          </a:p>
        </p:txBody>
      </p:sp>
      <p:cxnSp>
        <p:nvCxnSpPr>
          <p:cNvPr id="29" name="28 Conector recto de flecha"/>
          <p:cNvCxnSpPr>
            <a:stCxn id="8" idx="4"/>
            <a:endCxn id="12" idx="0"/>
          </p:cNvCxnSpPr>
          <p:nvPr/>
        </p:nvCxnSpPr>
        <p:spPr>
          <a:xfrm flipH="1">
            <a:off x="3632389" y="586552"/>
            <a:ext cx="980854" cy="699037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0" name="29 Conector recto de flecha"/>
          <p:cNvCxnSpPr>
            <a:stCxn id="12" idx="2"/>
            <a:endCxn id="13" idx="6"/>
          </p:cNvCxnSpPr>
          <p:nvPr/>
        </p:nvCxnSpPr>
        <p:spPr>
          <a:xfrm flipH="1" flipV="1">
            <a:off x="1801826" y="859814"/>
            <a:ext cx="1218459" cy="582107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1" name="30 CuadroTexto"/>
          <p:cNvSpPr txBox="1"/>
          <p:nvPr/>
        </p:nvSpPr>
        <p:spPr>
          <a:xfrm rot="17667137">
            <a:off x="2201886" y="604042"/>
            <a:ext cx="553998" cy="114916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directamente observable</a:t>
            </a:r>
          </a:p>
        </p:txBody>
      </p:sp>
      <p:cxnSp>
        <p:nvCxnSpPr>
          <p:cNvPr id="32" name="31 Conector recto de flecha"/>
          <p:cNvCxnSpPr>
            <a:stCxn id="12" idx="2"/>
            <a:endCxn id="18" idx="0"/>
          </p:cNvCxnSpPr>
          <p:nvPr/>
        </p:nvCxnSpPr>
        <p:spPr>
          <a:xfrm flipH="1">
            <a:off x="1185794" y="1441921"/>
            <a:ext cx="1834491" cy="313655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3" name="32 CuadroTexto"/>
          <p:cNvSpPr txBox="1"/>
          <p:nvPr/>
        </p:nvSpPr>
        <p:spPr>
          <a:xfrm rot="15632629">
            <a:off x="2081308" y="967374"/>
            <a:ext cx="553998" cy="115946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puede ser directamente</a:t>
            </a:r>
          </a:p>
        </p:txBody>
      </p:sp>
      <p:sp>
        <p:nvSpPr>
          <p:cNvPr id="34" name="33 CuadroTexto"/>
          <p:cNvSpPr txBox="1"/>
          <p:nvPr/>
        </p:nvSpPr>
        <p:spPr>
          <a:xfrm rot="18708792">
            <a:off x="487188" y="753717"/>
            <a:ext cx="553998" cy="121912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operacionali</a:t>
            </a: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lizado</a:t>
            </a: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en una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15263" y="1945622"/>
            <a:ext cx="369332" cy="119201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Susceptible de</a:t>
            </a:r>
          </a:p>
        </p:txBody>
      </p:sp>
      <p:sp>
        <p:nvSpPr>
          <p:cNvPr id="36" name="35 CuadroTexto"/>
          <p:cNvSpPr txBox="1"/>
          <p:nvPr/>
        </p:nvSpPr>
        <p:spPr>
          <a:xfrm rot="1445726">
            <a:off x="7301258" y="3063274"/>
            <a:ext cx="369332" cy="101743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métodos de</a:t>
            </a:r>
          </a:p>
        </p:txBody>
      </p:sp>
      <p:sp>
        <p:nvSpPr>
          <p:cNvPr id="37" name="36 CuadroTexto"/>
          <p:cNvSpPr txBox="1"/>
          <p:nvPr/>
        </p:nvSpPr>
        <p:spPr>
          <a:xfrm rot="9876658">
            <a:off x="7536419" y="4336905"/>
            <a:ext cx="369332" cy="101743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métodos de</a:t>
            </a:r>
          </a:p>
        </p:txBody>
      </p:sp>
      <p:cxnSp>
        <p:nvCxnSpPr>
          <p:cNvPr id="38" name="37 Conector recto de flecha"/>
          <p:cNvCxnSpPr>
            <a:stCxn id="16" idx="4"/>
          </p:cNvCxnSpPr>
          <p:nvPr/>
        </p:nvCxnSpPr>
        <p:spPr>
          <a:xfrm>
            <a:off x="6113786" y="2107992"/>
            <a:ext cx="985010" cy="1881994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9" name="38 Conector recto de flecha"/>
          <p:cNvCxnSpPr>
            <a:stCxn id="11" idx="5"/>
            <a:endCxn id="10" idx="2"/>
          </p:cNvCxnSpPr>
          <p:nvPr/>
        </p:nvCxnSpPr>
        <p:spPr>
          <a:xfrm>
            <a:off x="2155382" y="4277410"/>
            <a:ext cx="1967214" cy="817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0" name="39 Elipse"/>
          <p:cNvSpPr/>
          <p:nvPr/>
        </p:nvSpPr>
        <p:spPr>
          <a:xfrm>
            <a:off x="2458884" y="1720996"/>
            <a:ext cx="1993730" cy="402560"/>
          </a:xfrm>
          <a:prstGeom prst="ellipse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de frecuencias</a:t>
            </a:r>
          </a:p>
        </p:txBody>
      </p:sp>
      <p:cxnSp>
        <p:nvCxnSpPr>
          <p:cNvPr id="41" name="40 Conector recto de flecha"/>
          <p:cNvCxnSpPr>
            <a:stCxn id="18" idx="6"/>
            <a:endCxn id="40" idx="2"/>
          </p:cNvCxnSpPr>
          <p:nvPr/>
        </p:nvCxnSpPr>
        <p:spPr>
          <a:xfrm flipV="1">
            <a:off x="1972062" y="1922276"/>
            <a:ext cx="486822" cy="23346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2" name="41 CuadroTexto"/>
          <p:cNvSpPr txBox="1"/>
          <p:nvPr/>
        </p:nvSpPr>
        <p:spPr>
          <a:xfrm rot="15982031">
            <a:off x="1980356" y="1601994"/>
            <a:ext cx="369332" cy="47431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tiene</a:t>
            </a:r>
          </a:p>
        </p:txBody>
      </p:sp>
      <p:cxnSp>
        <p:nvCxnSpPr>
          <p:cNvPr id="43" name="42 Conector recto de flecha"/>
          <p:cNvCxnSpPr>
            <a:stCxn id="48" idx="0"/>
          </p:cNvCxnSpPr>
          <p:nvPr/>
        </p:nvCxnSpPr>
        <p:spPr>
          <a:xfrm flipV="1">
            <a:off x="4613242" y="598008"/>
            <a:ext cx="0" cy="198302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4" name="43 CuadroTexto"/>
          <p:cNvSpPr txBox="1"/>
          <p:nvPr/>
        </p:nvSpPr>
        <p:spPr>
          <a:xfrm rot="16200000">
            <a:off x="4487193" y="1102675"/>
            <a:ext cx="553998" cy="122823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modelizada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</a:t>
            </a:r>
          </a:p>
        </p:txBody>
      </p:sp>
      <p:cxnSp>
        <p:nvCxnSpPr>
          <p:cNvPr id="45" name="44 Conector curvado"/>
          <p:cNvCxnSpPr>
            <a:stCxn id="40" idx="7"/>
            <a:endCxn id="16" idx="1"/>
          </p:cNvCxnSpPr>
          <p:nvPr/>
        </p:nvCxnSpPr>
        <p:spPr>
          <a:xfrm rot="5400000" flipH="1" flipV="1">
            <a:off x="4691724" y="1210359"/>
            <a:ext cx="38506" cy="1100677"/>
          </a:xfrm>
          <a:prstGeom prst="curvedConnector3">
            <a:avLst>
              <a:gd name="adj1" fmla="val 856999"/>
            </a:avLst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ysDash"/>
            <a:tailEnd type="arrow"/>
          </a:ln>
          <a:effectLst/>
        </p:spPr>
      </p:cxnSp>
      <p:sp>
        <p:nvSpPr>
          <p:cNvPr id="46" name="45 CuadroTexto"/>
          <p:cNvSpPr txBox="1"/>
          <p:nvPr/>
        </p:nvSpPr>
        <p:spPr>
          <a:xfrm rot="15688202">
            <a:off x="3250493" y="3928534"/>
            <a:ext cx="369332" cy="113744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pueden ser</a:t>
            </a:r>
          </a:p>
        </p:txBody>
      </p:sp>
      <p:sp>
        <p:nvSpPr>
          <p:cNvPr id="47" name="46 CuadroTexto"/>
          <p:cNvSpPr txBox="1"/>
          <p:nvPr/>
        </p:nvSpPr>
        <p:spPr>
          <a:xfrm rot="16200000">
            <a:off x="7703654" y="1054724"/>
            <a:ext cx="553998" cy="16542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 asignar confianza en</a:t>
            </a:r>
          </a:p>
        </p:txBody>
      </p:sp>
      <p:sp>
        <p:nvSpPr>
          <p:cNvPr id="48" name="47 Elipse"/>
          <p:cNvSpPr/>
          <p:nvPr/>
        </p:nvSpPr>
        <p:spPr>
          <a:xfrm>
            <a:off x="3671720" y="2581036"/>
            <a:ext cx="1883044" cy="436821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ESTADÍSTICA</a:t>
            </a:r>
          </a:p>
        </p:txBody>
      </p:sp>
      <p:sp>
        <p:nvSpPr>
          <p:cNvPr id="49" name="48 CuadroTexto"/>
          <p:cNvSpPr txBox="1"/>
          <p:nvPr/>
        </p:nvSpPr>
        <p:spPr>
          <a:xfrm rot="16200000">
            <a:off x="7266581" y="-194659"/>
            <a:ext cx="369332" cy="305600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 determinar el nivel de significación en</a:t>
            </a:r>
          </a:p>
        </p:txBody>
      </p:sp>
      <p:sp>
        <p:nvSpPr>
          <p:cNvPr id="50" name="49 Elipse"/>
          <p:cNvSpPr/>
          <p:nvPr/>
        </p:nvSpPr>
        <p:spPr>
          <a:xfrm>
            <a:off x="1956605" y="3367026"/>
            <a:ext cx="2289090" cy="544949"/>
          </a:xfrm>
          <a:prstGeom prst="ellipse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Medidas Posición,</a:t>
            </a:r>
          </a:p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Tendencia Central, Variabilidad y otras.</a:t>
            </a:r>
          </a:p>
        </p:txBody>
      </p:sp>
      <p:sp>
        <p:nvSpPr>
          <p:cNvPr id="51" name="50 CuadroTexto"/>
          <p:cNvSpPr txBox="1"/>
          <p:nvPr/>
        </p:nvSpPr>
        <p:spPr>
          <a:xfrm rot="10800000">
            <a:off x="2975673" y="2107992"/>
            <a:ext cx="369332" cy="101743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resumida en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3222902" y="2071631"/>
            <a:ext cx="553998" cy="10188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representada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por</a:t>
            </a:r>
          </a:p>
        </p:txBody>
      </p:sp>
      <p:sp>
        <p:nvSpPr>
          <p:cNvPr id="53" name="52 CuadroTexto"/>
          <p:cNvSpPr txBox="1"/>
          <p:nvPr/>
        </p:nvSpPr>
        <p:spPr>
          <a:xfrm rot="15091308">
            <a:off x="3930186" y="4432570"/>
            <a:ext cx="369332" cy="66644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una</a:t>
            </a:r>
          </a:p>
        </p:txBody>
      </p:sp>
      <p:sp>
        <p:nvSpPr>
          <p:cNvPr id="54" name="53 Elipse"/>
          <p:cNvSpPr/>
          <p:nvPr/>
        </p:nvSpPr>
        <p:spPr>
          <a:xfrm>
            <a:off x="5736077" y="6141177"/>
            <a:ext cx="1646440" cy="360040"/>
          </a:xfrm>
          <a:prstGeom prst="ellipse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Parámetros</a:t>
            </a:r>
          </a:p>
        </p:txBody>
      </p:sp>
      <p:sp>
        <p:nvSpPr>
          <p:cNvPr id="55" name="54 Elipse"/>
          <p:cNvSpPr/>
          <p:nvPr/>
        </p:nvSpPr>
        <p:spPr>
          <a:xfrm>
            <a:off x="1666576" y="6139655"/>
            <a:ext cx="1739622" cy="360040"/>
          </a:xfrm>
          <a:prstGeom prst="ellipse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Estadísticos</a:t>
            </a:r>
          </a:p>
        </p:txBody>
      </p:sp>
      <p:cxnSp>
        <p:nvCxnSpPr>
          <p:cNvPr id="56" name="55 Conector recto de flecha"/>
          <p:cNvCxnSpPr>
            <a:stCxn id="13" idx="3"/>
            <a:endCxn id="18" idx="0"/>
          </p:cNvCxnSpPr>
          <p:nvPr/>
        </p:nvCxnSpPr>
        <p:spPr>
          <a:xfrm>
            <a:off x="325910" y="996231"/>
            <a:ext cx="859884" cy="759345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7" name="56 Conector recto de flecha"/>
          <p:cNvCxnSpPr>
            <a:stCxn id="22" idx="4"/>
            <a:endCxn id="55" idx="6"/>
          </p:cNvCxnSpPr>
          <p:nvPr/>
        </p:nvCxnSpPr>
        <p:spPr>
          <a:xfrm>
            <a:off x="3406198" y="5253357"/>
            <a:ext cx="0" cy="106631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8" name="57 CuadroTexto"/>
          <p:cNvSpPr txBox="1"/>
          <p:nvPr/>
        </p:nvSpPr>
        <p:spPr>
          <a:xfrm>
            <a:off x="3361440" y="5189043"/>
            <a:ext cx="369332" cy="103404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proporciona</a:t>
            </a:r>
          </a:p>
        </p:txBody>
      </p:sp>
      <p:cxnSp>
        <p:nvCxnSpPr>
          <p:cNvPr id="59" name="58 Conector recto de flecha"/>
          <p:cNvCxnSpPr>
            <a:stCxn id="54" idx="2"/>
            <a:endCxn id="9" idx="4"/>
          </p:cNvCxnSpPr>
          <p:nvPr/>
        </p:nvCxnSpPr>
        <p:spPr>
          <a:xfrm flipH="1" flipV="1">
            <a:off x="5725363" y="5252139"/>
            <a:ext cx="10714" cy="106905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0" name="59 Conector recto de flecha"/>
          <p:cNvCxnSpPr>
            <a:stCxn id="22" idx="6"/>
            <a:endCxn id="9" idx="2"/>
          </p:cNvCxnSpPr>
          <p:nvPr/>
        </p:nvCxnSpPr>
        <p:spPr>
          <a:xfrm flipV="1">
            <a:off x="4126738" y="5072119"/>
            <a:ext cx="892768" cy="121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1" name="60 CuadroTexto"/>
          <p:cNvSpPr txBox="1"/>
          <p:nvPr/>
        </p:nvSpPr>
        <p:spPr>
          <a:xfrm rot="16200000">
            <a:off x="4351424" y="4703376"/>
            <a:ext cx="369332" cy="90033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 parte de</a:t>
            </a:r>
          </a:p>
        </p:txBody>
      </p:sp>
      <p:sp>
        <p:nvSpPr>
          <p:cNvPr id="62" name="61 Elipse"/>
          <p:cNvSpPr/>
          <p:nvPr/>
        </p:nvSpPr>
        <p:spPr>
          <a:xfrm>
            <a:off x="1117247" y="5712366"/>
            <a:ext cx="1728089" cy="375881"/>
          </a:xfrm>
          <a:prstGeom prst="ellipse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Métodos de </a:t>
            </a:r>
          </a:p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muestreo</a:t>
            </a:r>
          </a:p>
        </p:txBody>
      </p:sp>
      <p:cxnSp>
        <p:nvCxnSpPr>
          <p:cNvPr id="63" name="62 Conector recto de flecha"/>
          <p:cNvCxnSpPr>
            <a:stCxn id="22" idx="3"/>
            <a:endCxn id="62" idx="0"/>
          </p:cNvCxnSpPr>
          <p:nvPr/>
        </p:nvCxnSpPr>
        <p:spPr>
          <a:xfrm flipH="1">
            <a:off x="1981292" y="5200630"/>
            <a:ext cx="915407" cy="511736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4" name="63 CuadroTexto"/>
          <p:cNvSpPr txBox="1"/>
          <p:nvPr/>
        </p:nvSpPr>
        <p:spPr>
          <a:xfrm rot="14513490">
            <a:off x="2126744" y="4835946"/>
            <a:ext cx="553998" cy="122797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Seleccionada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por</a:t>
            </a:r>
          </a:p>
        </p:txBody>
      </p:sp>
      <p:sp>
        <p:nvSpPr>
          <p:cNvPr id="65" name="64 Elipse"/>
          <p:cNvSpPr/>
          <p:nvPr/>
        </p:nvSpPr>
        <p:spPr>
          <a:xfrm>
            <a:off x="823486" y="3549914"/>
            <a:ext cx="1100339" cy="282039"/>
          </a:xfrm>
          <a:prstGeom prst="ellipse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Escalas</a:t>
            </a:r>
          </a:p>
        </p:txBody>
      </p:sp>
      <p:cxnSp>
        <p:nvCxnSpPr>
          <p:cNvPr id="66" name="65 Conector recto de flecha"/>
          <p:cNvCxnSpPr>
            <a:stCxn id="10" idx="3"/>
            <a:endCxn id="71" idx="6"/>
          </p:cNvCxnSpPr>
          <p:nvPr/>
        </p:nvCxnSpPr>
        <p:spPr>
          <a:xfrm flipH="1">
            <a:off x="2830841" y="4438340"/>
            <a:ext cx="1430531" cy="234139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7" name="66 CuadroTexto"/>
          <p:cNvSpPr txBox="1"/>
          <p:nvPr/>
        </p:nvSpPr>
        <p:spPr>
          <a:xfrm rot="1031832">
            <a:off x="946345" y="3311006"/>
            <a:ext cx="903484" cy="2769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diversas</a:t>
            </a:r>
          </a:p>
        </p:txBody>
      </p:sp>
      <p:cxnSp>
        <p:nvCxnSpPr>
          <p:cNvPr id="68" name="67 Conector angular"/>
          <p:cNvCxnSpPr>
            <a:stCxn id="55" idx="4"/>
            <a:endCxn id="54" idx="4"/>
          </p:cNvCxnSpPr>
          <p:nvPr/>
        </p:nvCxnSpPr>
        <p:spPr>
          <a:xfrm rot="16200000" flipH="1">
            <a:off x="4547081" y="4489001"/>
            <a:ext cx="1522" cy="4022910"/>
          </a:xfrm>
          <a:prstGeom prst="bentConnector3">
            <a:avLst>
              <a:gd name="adj1" fmla="val 15119711"/>
            </a:avLst>
          </a:prstGeom>
          <a:noFill/>
          <a:ln w="28575" cap="flat" cmpd="sng" algn="ctr">
            <a:solidFill>
              <a:srgbClr val="4F81BD"/>
            </a:solidFill>
            <a:prstDash val="solid"/>
            <a:tailEnd type="arrow"/>
          </a:ln>
          <a:effectLst/>
        </p:spPr>
      </p:cxnSp>
      <p:sp>
        <p:nvSpPr>
          <p:cNvPr id="69" name="68 CuadroTexto"/>
          <p:cNvSpPr txBox="1"/>
          <p:nvPr/>
        </p:nvSpPr>
        <p:spPr>
          <a:xfrm rot="16200000">
            <a:off x="4336365" y="5830749"/>
            <a:ext cx="369332" cy="155958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permiten inferir sobre</a:t>
            </a:r>
          </a:p>
        </p:txBody>
      </p:sp>
      <p:sp>
        <p:nvSpPr>
          <p:cNvPr id="70" name="69 CuadroTexto"/>
          <p:cNvSpPr txBox="1"/>
          <p:nvPr/>
        </p:nvSpPr>
        <p:spPr>
          <a:xfrm rot="10800000">
            <a:off x="5459078" y="5153546"/>
            <a:ext cx="553998" cy="107381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caracterizan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la</a:t>
            </a:r>
          </a:p>
        </p:txBody>
      </p:sp>
      <p:sp>
        <p:nvSpPr>
          <p:cNvPr id="71" name="70 Elipse"/>
          <p:cNvSpPr/>
          <p:nvPr/>
        </p:nvSpPr>
        <p:spPr>
          <a:xfrm>
            <a:off x="1499201" y="4531459"/>
            <a:ext cx="1331640" cy="282039"/>
          </a:xfrm>
          <a:prstGeom prst="ellipse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Puntajes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-46742" y="3321271"/>
            <a:ext cx="553998" cy="12414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la que se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obtienen</a:t>
            </a:r>
          </a:p>
        </p:txBody>
      </p:sp>
      <p:sp>
        <p:nvSpPr>
          <p:cNvPr id="73" name="72 CuadroTexto"/>
          <p:cNvSpPr txBox="1"/>
          <p:nvPr/>
        </p:nvSpPr>
        <p:spPr>
          <a:xfrm rot="5400000">
            <a:off x="5633956" y="3787831"/>
            <a:ext cx="369332" cy="77014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utiliza</a:t>
            </a:r>
          </a:p>
        </p:txBody>
      </p:sp>
      <p:sp>
        <p:nvSpPr>
          <p:cNvPr id="74" name="73 Elipse"/>
          <p:cNvSpPr/>
          <p:nvPr/>
        </p:nvSpPr>
        <p:spPr>
          <a:xfrm>
            <a:off x="19775" y="5416246"/>
            <a:ext cx="1527889" cy="349050"/>
          </a:xfrm>
          <a:prstGeom prst="ellipse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Grupo </a:t>
            </a:r>
          </a:p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Normativo</a:t>
            </a:r>
          </a:p>
        </p:txBody>
      </p:sp>
      <p:cxnSp>
        <p:nvCxnSpPr>
          <p:cNvPr id="75" name="74 Conector angular"/>
          <p:cNvCxnSpPr/>
          <p:nvPr/>
        </p:nvCxnSpPr>
        <p:spPr>
          <a:xfrm rot="5400000">
            <a:off x="-252634" y="2455397"/>
            <a:ext cx="1105128" cy="187267"/>
          </a:xfrm>
          <a:prstGeom prst="bentConnector3">
            <a:avLst>
              <a:gd name="adj1" fmla="val -679"/>
            </a:avLst>
          </a:prstGeom>
          <a:noFill/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6" name="75 Conector recto de flecha"/>
          <p:cNvCxnSpPr>
            <a:stCxn id="71" idx="4"/>
            <a:endCxn id="74" idx="0"/>
          </p:cNvCxnSpPr>
          <p:nvPr/>
        </p:nvCxnSpPr>
        <p:spPr>
          <a:xfrm flipH="1">
            <a:off x="783720" y="4813498"/>
            <a:ext cx="1381301" cy="60274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7" name="76 CuadroTexto"/>
          <p:cNvSpPr txBox="1"/>
          <p:nvPr/>
        </p:nvSpPr>
        <p:spPr>
          <a:xfrm rot="14766397">
            <a:off x="1133749" y="4503338"/>
            <a:ext cx="553998" cy="122707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estandarizados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según</a:t>
            </a:r>
          </a:p>
        </p:txBody>
      </p:sp>
      <p:cxnSp>
        <p:nvCxnSpPr>
          <p:cNvPr id="78" name="77 Conector angular"/>
          <p:cNvCxnSpPr/>
          <p:nvPr/>
        </p:nvCxnSpPr>
        <p:spPr>
          <a:xfrm rot="16200000" flipH="1">
            <a:off x="1649300" y="1908384"/>
            <a:ext cx="1062355" cy="3900438"/>
          </a:xfrm>
          <a:prstGeom prst="bentConnector4">
            <a:avLst>
              <a:gd name="adj1" fmla="val 99702"/>
              <a:gd name="adj2" fmla="val 53649"/>
            </a:avLst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9" name="78 CuadroTexto"/>
          <p:cNvSpPr txBox="1"/>
          <p:nvPr/>
        </p:nvSpPr>
        <p:spPr>
          <a:xfrm rot="10800000">
            <a:off x="4336244" y="3032209"/>
            <a:ext cx="553998" cy="7584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aludida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como</a:t>
            </a:r>
          </a:p>
        </p:txBody>
      </p:sp>
      <p:cxnSp>
        <p:nvCxnSpPr>
          <p:cNvPr id="80" name="79 Conector angular"/>
          <p:cNvCxnSpPr>
            <a:stCxn id="16" idx="6"/>
            <a:endCxn id="17" idx="7"/>
          </p:cNvCxnSpPr>
          <p:nvPr/>
        </p:nvCxnSpPr>
        <p:spPr>
          <a:xfrm>
            <a:off x="7319360" y="1893273"/>
            <a:ext cx="1192145" cy="739735"/>
          </a:xfrm>
          <a:prstGeom prst="bentConnector2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1" name="80 Conector angular"/>
          <p:cNvCxnSpPr/>
          <p:nvPr/>
        </p:nvCxnSpPr>
        <p:spPr>
          <a:xfrm rot="16200000" flipH="1">
            <a:off x="5582402" y="2111682"/>
            <a:ext cx="3737692" cy="2938810"/>
          </a:xfrm>
          <a:prstGeom prst="bentConnector3">
            <a:avLst>
              <a:gd name="adj1" fmla="val -6116"/>
            </a:avLst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2" name="81 Elipse"/>
          <p:cNvSpPr/>
          <p:nvPr/>
        </p:nvSpPr>
        <p:spPr>
          <a:xfrm>
            <a:off x="501832" y="2377578"/>
            <a:ext cx="1360660" cy="295546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Conjunta</a:t>
            </a:r>
          </a:p>
        </p:txBody>
      </p:sp>
      <p:sp>
        <p:nvSpPr>
          <p:cNvPr id="83" name="82 Elipse"/>
          <p:cNvSpPr/>
          <p:nvPr/>
        </p:nvSpPr>
        <p:spPr>
          <a:xfrm>
            <a:off x="823486" y="2720742"/>
            <a:ext cx="1972857" cy="380852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Relación entre variables</a:t>
            </a:r>
          </a:p>
        </p:txBody>
      </p:sp>
      <p:cxnSp>
        <p:nvCxnSpPr>
          <p:cNvPr id="84" name="83 Conector recto de flecha"/>
          <p:cNvCxnSpPr/>
          <p:nvPr/>
        </p:nvCxnSpPr>
        <p:spPr>
          <a:xfrm>
            <a:off x="3050575" y="2115061"/>
            <a:ext cx="0" cy="1259034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5" name="84 Conector recto de flecha"/>
          <p:cNvCxnSpPr/>
          <p:nvPr/>
        </p:nvCxnSpPr>
        <p:spPr>
          <a:xfrm>
            <a:off x="3493350" y="2135668"/>
            <a:ext cx="0" cy="888809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6" name="85 Conector recto de flecha"/>
          <p:cNvCxnSpPr>
            <a:stCxn id="40" idx="2"/>
            <a:endCxn id="82" idx="0"/>
          </p:cNvCxnSpPr>
          <p:nvPr/>
        </p:nvCxnSpPr>
        <p:spPr>
          <a:xfrm flipH="1">
            <a:off x="1182162" y="1922276"/>
            <a:ext cx="1276722" cy="455302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7" name="86 CuadroTexto"/>
          <p:cNvSpPr txBox="1"/>
          <p:nvPr/>
        </p:nvSpPr>
        <p:spPr>
          <a:xfrm rot="15101246">
            <a:off x="1726120" y="1622403"/>
            <a:ext cx="369332" cy="114337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puede ser</a:t>
            </a:r>
          </a:p>
        </p:txBody>
      </p:sp>
      <p:cxnSp>
        <p:nvCxnSpPr>
          <p:cNvPr id="88" name="87 Conector angular"/>
          <p:cNvCxnSpPr>
            <a:endCxn id="83" idx="7"/>
          </p:cNvCxnSpPr>
          <p:nvPr/>
        </p:nvCxnSpPr>
        <p:spPr>
          <a:xfrm>
            <a:off x="1870581" y="2501515"/>
            <a:ext cx="636844" cy="275001"/>
          </a:xfrm>
          <a:prstGeom prst="bentConnector2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9" name="88 CuadroTexto"/>
          <p:cNvSpPr txBox="1"/>
          <p:nvPr/>
        </p:nvSpPr>
        <p:spPr>
          <a:xfrm rot="16200000">
            <a:off x="1920951" y="2078664"/>
            <a:ext cx="553998" cy="8408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 el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estudio de </a:t>
            </a:r>
          </a:p>
        </p:txBody>
      </p:sp>
      <p:cxnSp>
        <p:nvCxnSpPr>
          <p:cNvPr id="90" name="89 Conector recto"/>
          <p:cNvCxnSpPr>
            <a:stCxn id="48" idx="4"/>
          </p:cNvCxnSpPr>
          <p:nvPr/>
        </p:nvCxnSpPr>
        <p:spPr>
          <a:xfrm flipH="1">
            <a:off x="4596406" y="3057098"/>
            <a:ext cx="16836" cy="784816"/>
          </a:xfrm>
          <a:prstGeom prst="line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1" name="90 Conector recto de flecha"/>
          <p:cNvCxnSpPr>
            <a:endCxn id="20" idx="1"/>
          </p:cNvCxnSpPr>
          <p:nvPr/>
        </p:nvCxnSpPr>
        <p:spPr>
          <a:xfrm>
            <a:off x="4613242" y="3875526"/>
            <a:ext cx="2171452" cy="155147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2" name="91 Conector recto de flecha"/>
          <p:cNvCxnSpPr>
            <a:endCxn id="11" idx="6"/>
          </p:cNvCxnSpPr>
          <p:nvPr/>
        </p:nvCxnSpPr>
        <p:spPr>
          <a:xfrm flipH="1">
            <a:off x="2423186" y="3875526"/>
            <a:ext cx="2149936" cy="23930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3" name="92 Conector recto de flecha"/>
          <p:cNvCxnSpPr>
            <a:stCxn id="14" idx="4"/>
            <a:endCxn id="65" idx="0"/>
          </p:cNvCxnSpPr>
          <p:nvPr/>
        </p:nvCxnSpPr>
        <p:spPr>
          <a:xfrm>
            <a:off x="693326" y="3367026"/>
            <a:ext cx="680330" cy="18288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4" name="93 Conector recto de flecha"/>
          <p:cNvCxnSpPr>
            <a:stCxn id="9" idx="3"/>
            <a:endCxn id="6" idx="0"/>
          </p:cNvCxnSpPr>
          <p:nvPr/>
        </p:nvCxnSpPr>
        <p:spPr>
          <a:xfrm flipH="1">
            <a:off x="4578043" y="5199412"/>
            <a:ext cx="648204" cy="21490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95" name="94 CuadroTexto"/>
          <p:cNvSpPr txBox="1"/>
          <p:nvPr/>
        </p:nvSpPr>
        <p:spPr>
          <a:xfrm rot="5400000">
            <a:off x="4887330" y="5140845"/>
            <a:ext cx="369332" cy="39473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</a:t>
            </a:r>
          </a:p>
        </p:txBody>
      </p:sp>
      <p:sp>
        <p:nvSpPr>
          <p:cNvPr id="96" name="95 Elipse"/>
          <p:cNvSpPr/>
          <p:nvPr/>
        </p:nvSpPr>
        <p:spPr>
          <a:xfrm>
            <a:off x="3866985" y="6227359"/>
            <a:ext cx="1458839" cy="272333"/>
          </a:xfrm>
          <a:prstGeom prst="ellipse">
            <a:avLst/>
          </a:prstGeom>
          <a:solidFill>
            <a:srgbClr val="FFFF99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Valores</a:t>
            </a:r>
          </a:p>
        </p:txBody>
      </p:sp>
      <p:cxnSp>
        <p:nvCxnSpPr>
          <p:cNvPr id="97" name="96 Conector recto de flecha"/>
          <p:cNvCxnSpPr>
            <a:stCxn id="6" idx="4"/>
            <a:endCxn id="96" idx="0"/>
          </p:cNvCxnSpPr>
          <p:nvPr/>
        </p:nvCxnSpPr>
        <p:spPr>
          <a:xfrm>
            <a:off x="4578043" y="5686653"/>
            <a:ext cx="18362" cy="540706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98" name="97 CuadroTexto"/>
          <p:cNvSpPr txBox="1"/>
          <p:nvPr/>
        </p:nvSpPr>
        <p:spPr>
          <a:xfrm>
            <a:off x="4573122" y="5618643"/>
            <a:ext cx="369332" cy="65842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generan</a:t>
            </a:r>
          </a:p>
        </p:txBody>
      </p:sp>
      <p:sp>
        <p:nvSpPr>
          <p:cNvPr id="99" name="98 Elipse"/>
          <p:cNvSpPr/>
          <p:nvPr/>
        </p:nvSpPr>
        <p:spPr>
          <a:xfrm>
            <a:off x="6013076" y="177917"/>
            <a:ext cx="1374362" cy="184666"/>
          </a:xfrm>
          <a:prstGeom prst="ellipse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1</a:t>
            </a:r>
          </a:p>
        </p:txBody>
      </p:sp>
      <p:sp>
        <p:nvSpPr>
          <p:cNvPr id="100" name="99 Elipse"/>
          <p:cNvSpPr/>
          <p:nvPr/>
        </p:nvSpPr>
        <p:spPr>
          <a:xfrm>
            <a:off x="6008155" y="514030"/>
            <a:ext cx="1374362" cy="184666"/>
          </a:xfrm>
          <a:prstGeom prst="ellipse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2</a:t>
            </a:r>
          </a:p>
        </p:txBody>
      </p:sp>
      <p:sp>
        <p:nvSpPr>
          <p:cNvPr id="101" name="100 Elipse"/>
          <p:cNvSpPr/>
          <p:nvPr/>
        </p:nvSpPr>
        <p:spPr>
          <a:xfrm>
            <a:off x="6013076" y="811565"/>
            <a:ext cx="1374362" cy="184666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3</a:t>
            </a:r>
          </a:p>
        </p:txBody>
      </p:sp>
      <p:sp>
        <p:nvSpPr>
          <p:cNvPr id="102" name="101 Elipse"/>
          <p:cNvSpPr/>
          <p:nvPr/>
        </p:nvSpPr>
        <p:spPr>
          <a:xfrm>
            <a:off x="7508749" y="811565"/>
            <a:ext cx="1374362" cy="184666"/>
          </a:xfrm>
          <a:prstGeom prst="ellipse">
            <a:avLst/>
          </a:prstGeom>
          <a:solidFill>
            <a:srgbClr val="66FFCC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5</a:t>
            </a:r>
          </a:p>
        </p:txBody>
      </p:sp>
      <p:sp>
        <p:nvSpPr>
          <p:cNvPr id="103" name="102 Elipse"/>
          <p:cNvSpPr/>
          <p:nvPr/>
        </p:nvSpPr>
        <p:spPr>
          <a:xfrm>
            <a:off x="7508749" y="494219"/>
            <a:ext cx="1374362" cy="184666"/>
          </a:xfrm>
          <a:prstGeom prst="ellips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4</a:t>
            </a:r>
          </a:p>
        </p:txBody>
      </p:sp>
      <p:cxnSp>
        <p:nvCxnSpPr>
          <p:cNvPr id="104" name="103 Conector recto de flecha"/>
          <p:cNvCxnSpPr>
            <a:stCxn id="10" idx="4"/>
            <a:endCxn id="6" idx="0"/>
          </p:cNvCxnSpPr>
          <p:nvPr/>
        </p:nvCxnSpPr>
        <p:spPr>
          <a:xfrm flipH="1">
            <a:off x="4578043" y="4501612"/>
            <a:ext cx="18363" cy="912708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05" name="104 CuadroTexto"/>
          <p:cNvSpPr txBox="1"/>
          <p:nvPr/>
        </p:nvSpPr>
        <p:spPr>
          <a:xfrm rot="10800000">
            <a:off x="4520910" y="4639130"/>
            <a:ext cx="369332" cy="43420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270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</a:t>
            </a:r>
          </a:p>
        </p:txBody>
      </p:sp>
      <p:sp>
        <p:nvSpPr>
          <p:cNvPr id="106" name="105 Elipse"/>
          <p:cNvSpPr/>
          <p:nvPr/>
        </p:nvSpPr>
        <p:spPr>
          <a:xfrm>
            <a:off x="6148456" y="4555409"/>
            <a:ext cx="1051528" cy="432048"/>
          </a:xfrm>
          <a:prstGeom prst="ellipse">
            <a:avLst/>
          </a:prstGeom>
          <a:solidFill>
            <a:srgbClr val="9BBB59">
              <a:lumMod val="20000"/>
              <a:lumOff val="80000"/>
              <a:alpha val="99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Matriz</a:t>
            </a:r>
          </a:p>
        </p:txBody>
      </p:sp>
      <p:cxnSp>
        <p:nvCxnSpPr>
          <p:cNvPr id="107" name="106 Conector recto de flecha"/>
          <p:cNvCxnSpPr>
            <a:stCxn id="10" idx="5"/>
            <a:endCxn id="106" idx="2"/>
          </p:cNvCxnSpPr>
          <p:nvPr/>
        </p:nvCxnSpPr>
        <p:spPr>
          <a:xfrm>
            <a:off x="4931439" y="4438340"/>
            <a:ext cx="1217017" cy="333093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08" name="107 CuadroTexto"/>
          <p:cNvSpPr txBox="1"/>
          <p:nvPr/>
        </p:nvSpPr>
        <p:spPr>
          <a:xfrm rot="17092585">
            <a:off x="5228636" y="3846885"/>
            <a:ext cx="553998" cy="144137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organizados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en una</a:t>
            </a:r>
          </a:p>
        </p:txBody>
      </p:sp>
      <p:cxnSp>
        <p:nvCxnSpPr>
          <p:cNvPr id="109" name="108 Conector recto de flecha"/>
          <p:cNvCxnSpPr/>
          <p:nvPr/>
        </p:nvCxnSpPr>
        <p:spPr>
          <a:xfrm>
            <a:off x="728414" y="5786516"/>
            <a:ext cx="0" cy="639359"/>
          </a:xfrm>
          <a:prstGeom prst="straightConnector1">
            <a:avLst/>
          </a:prstGeom>
          <a:noFill/>
          <a:ln w="285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10" name="109 Elipse"/>
          <p:cNvSpPr/>
          <p:nvPr/>
        </p:nvSpPr>
        <p:spPr>
          <a:xfrm>
            <a:off x="26957" y="6430451"/>
            <a:ext cx="1376227" cy="349050"/>
          </a:xfrm>
          <a:prstGeom prst="ellipse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Baremos</a:t>
            </a:r>
          </a:p>
        </p:txBody>
      </p:sp>
      <p:sp>
        <p:nvSpPr>
          <p:cNvPr id="111" name="110 CuadroTexto"/>
          <p:cNvSpPr txBox="1"/>
          <p:nvPr/>
        </p:nvSpPr>
        <p:spPr>
          <a:xfrm rot="10800000">
            <a:off x="520665" y="5693149"/>
            <a:ext cx="415498" cy="70630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vert"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Propor</a:t>
            </a:r>
            <a:r>
              <a:rPr kumimoji="0" lang="es-E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</a:t>
            </a:r>
          </a:p>
          <a:p>
            <a:pPr marL="0" marR="0" lvl="0" indent="0" algn="ctr" defTabSz="91440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ciona</a:t>
            </a:r>
            <a:endParaRPr kumimoji="0" lang="es-ES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89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19" grpId="1"/>
      <p:bldP spid="20" grpId="0" animBg="1"/>
      <p:bldP spid="21" grpId="0"/>
      <p:bldP spid="22" grpId="0" animBg="1"/>
      <p:bldP spid="26" grpId="0" animBg="1"/>
      <p:bldP spid="27" grpId="0"/>
      <p:bldP spid="28" grpId="0"/>
      <p:bldP spid="31" grpId="0"/>
      <p:bldP spid="33" grpId="0"/>
      <p:bldP spid="35" grpId="0"/>
      <p:bldP spid="36" grpId="0"/>
      <p:bldP spid="37" grpId="0"/>
      <p:bldP spid="40" grpId="0" animBg="1"/>
      <p:bldP spid="42" grpId="0"/>
      <p:bldP spid="44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  <p:bldP spid="53" grpId="0"/>
      <p:bldP spid="54" grpId="0" animBg="1"/>
      <p:bldP spid="55" grpId="0" animBg="1"/>
      <p:bldP spid="58" grpId="0"/>
      <p:bldP spid="61" grpId="0"/>
      <p:bldP spid="62" grpId="0" animBg="1"/>
      <p:bldP spid="64" grpId="0"/>
      <p:bldP spid="65" grpId="0" animBg="1"/>
      <p:bldP spid="67" grpId="0"/>
      <p:bldP spid="69" grpId="0"/>
      <p:bldP spid="70" grpId="0"/>
      <p:bldP spid="71" grpId="0" animBg="1"/>
      <p:bldP spid="72" grpId="0"/>
      <p:bldP spid="73" grpId="0"/>
      <p:bldP spid="74" grpId="0" animBg="1"/>
      <p:bldP spid="77" grpId="0"/>
      <p:bldP spid="79" grpId="0"/>
      <p:bldP spid="82" grpId="0" animBg="1"/>
      <p:bldP spid="83" grpId="0" animBg="1"/>
      <p:bldP spid="87" grpId="0"/>
      <p:bldP spid="89" grpId="0"/>
      <p:bldP spid="95" grpId="0"/>
      <p:bldP spid="96" grpId="0" animBg="1"/>
      <p:bldP spid="98" grpId="0"/>
      <p:bldP spid="99" grpId="0" animBg="1"/>
      <p:bldP spid="100" grpId="0" animBg="1"/>
      <p:bldP spid="101" grpId="0" animBg="1"/>
      <p:bldP spid="102" grpId="0" animBg="1"/>
      <p:bldP spid="103" grpId="0" animBg="1"/>
      <p:bldP spid="105" grpId="0"/>
      <p:bldP spid="106" grpId="0" animBg="1"/>
      <p:bldP spid="108" grpId="0"/>
      <p:bldP spid="110" grpId="0" animBg="1"/>
      <p:bldP spid="111" grpId="0"/>
    </p:bld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6769</TotalTime>
  <Words>315</Words>
  <Application>Microsoft Office PowerPoint</Application>
  <PresentationFormat>Presentación en pantalla (4:3)</PresentationFormat>
  <Paragraphs>107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Transmisión de listas</vt:lpstr>
      <vt:lpstr>ESTADÍSTICA  CÁTEDRA I</vt:lpstr>
      <vt:lpstr>PROPUESTA EDUCATIVA de la CÁTEDRA I DE ESTADÍSTICA </vt:lpstr>
      <vt:lpstr>MATERIALES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 CÁTEDRA I</dc:title>
  <dc:creator>Silvia</dc:creator>
  <cp:lastModifiedBy>Silvia</cp:lastModifiedBy>
  <cp:revision>115</cp:revision>
  <dcterms:created xsi:type="dcterms:W3CDTF">2020-03-14T21:31:48Z</dcterms:created>
  <dcterms:modified xsi:type="dcterms:W3CDTF">2020-08-17T13:21:31Z</dcterms:modified>
</cp:coreProperties>
</file>